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gif" ContentType="image/gif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73" r:id="rId10"/>
    <p:sldId id="272" r:id="rId11"/>
    <p:sldId id="268" r:id="rId12"/>
    <p:sldId id="270" r:id="rId13"/>
    <p:sldId id="269" r:id="rId14"/>
    <p:sldId id="271" r:id="rId15"/>
    <p:sldId id="280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15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1" Type="http://schemas.openxmlformats.org/officeDocument/2006/relationships/handoutMaster" Target="handoutMasters/handout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E4607-D3D4-B543-A3E8-BC43D88D4743}" type="datetimeFigureOut">
              <a:rPr lang="en-US" smtClean="0"/>
              <a:t>11/23/13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BD972-6553-2C4E-8B18-6B65EE942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420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B10F6-863D-454D-A9F3-64A0701B09A5}" type="datetimeFigureOut">
              <a:rPr lang="en-US" smtClean="0"/>
              <a:t>11/23/13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F62C2-6454-0A49-81D8-576C21CFB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922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37A49DA-B1AC-AD47-A370-FB811FF37053}" type="datetimeFigureOut">
              <a:rPr lang="en-US" smtClean="0"/>
              <a:t>11/23/13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637A49DA-B1AC-AD47-A370-FB811FF37053}" type="datetimeFigureOut">
              <a:rPr lang="en-US" smtClean="0"/>
              <a:t>11/23/13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C5E6DD28-D203-2345-9BA5-AA3DDE296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49DA-B1AC-AD47-A370-FB811FF37053}" type="datetimeFigureOut">
              <a:rPr lang="en-US" smtClean="0"/>
              <a:t>11/23/13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6DD28-D203-2345-9BA5-AA3DDE296C0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49DA-B1AC-AD47-A370-FB811FF37053}" type="datetimeFigureOut">
              <a:rPr lang="en-US" smtClean="0"/>
              <a:t>11/23/13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6DD28-D203-2345-9BA5-AA3DDE296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49DA-B1AC-AD47-A370-FB811FF37053}" type="datetimeFigureOut">
              <a:rPr lang="en-US" smtClean="0"/>
              <a:t>11/23/13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6DD28-D203-2345-9BA5-AA3DDE296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49DA-B1AC-AD47-A370-FB811FF37053}" type="datetimeFigureOut">
              <a:rPr lang="en-US" smtClean="0"/>
              <a:t>11/23/13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6DD28-D203-2345-9BA5-AA3DDE296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49DA-B1AC-AD47-A370-FB811FF37053}" type="datetimeFigureOut">
              <a:rPr lang="en-US" smtClean="0"/>
              <a:t>11/23/13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6DD28-D203-2345-9BA5-AA3DDE296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37A49DA-B1AC-AD47-A370-FB811FF37053}" type="datetimeFigureOut">
              <a:rPr lang="en-US" smtClean="0"/>
              <a:t>11/23/13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637A49DA-B1AC-AD47-A370-FB811FF37053}" type="datetimeFigureOut">
              <a:rPr lang="en-US" smtClean="0"/>
              <a:t>11/23/13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49DA-B1AC-AD47-A370-FB811FF37053}" type="datetimeFigureOut">
              <a:rPr lang="en-US" smtClean="0"/>
              <a:t>11/23/13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6DD28-D203-2345-9BA5-AA3DDE296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49DA-B1AC-AD47-A370-FB811FF37053}" type="datetimeFigureOut">
              <a:rPr lang="en-US" smtClean="0"/>
              <a:t>11/23/13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6DD28-D203-2345-9BA5-AA3DDE296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49DA-B1AC-AD47-A370-FB811FF37053}" type="datetimeFigureOut">
              <a:rPr lang="en-US" smtClean="0"/>
              <a:t>11/23/13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6DD28-D203-2345-9BA5-AA3DDE296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49DA-B1AC-AD47-A370-FB811FF37053}" type="datetimeFigureOut">
              <a:rPr lang="en-US" smtClean="0"/>
              <a:t>11/23/13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6DD28-D203-2345-9BA5-AA3DDE296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637A49DA-B1AC-AD47-A370-FB811FF37053}" type="datetimeFigureOut">
              <a:rPr lang="en-US" smtClean="0"/>
              <a:t>11/23/13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C5E6DD28-D203-2345-9BA5-AA3DDE296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37A49DA-B1AC-AD47-A370-FB811FF37053}" type="datetimeFigureOut">
              <a:rPr lang="en-US" smtClean="0"/>
              <a:t>11/23/13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C5E6DD28-D203-2345-9BA5-AA3DDE296C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WEATHER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361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im5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20"/>
          <a:stretch/>
        </p:blipFill>
        <p:spPr bwMode="auto">
          <a:xfrm>
            <a:off x="0" y="536221"/>
            <a:ext cx="8960778" cy="5898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927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and Low Pressure Centers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charset="0"/>
              </a:rPr>
              <a:t>In areas where pressure is high, air sinks. </a:t>
            </a:r>
          </a:p>
          <a:p>
            <a:r>
              <a:rPr lang="en-US" sz="2800" dirty="0">
                <a:latin typeface="Times New Roman" charset="0"/>
              </a:rPr>
              <a:t>As it spreads, the Coriolis effect turns the air in a clockwise direction in the northern </a:t>
            </a:r>
            <a:r>
              <a:rPr lang="en-US" sz="2800" dirty="0" smtClean="0">
                <a:latin typeface="Times New Roman" charset="0"/>
              </a:rPr>
              <a:t>hemisphere</a:t>
            </a:r>
          </a:p>
          <a:p>
            <a:r>
              <a:rPr lang="en-US" sz="2800" dirty="0">
                <a:latin typeface="Times New Roman" charset="0"/>
              </a:rPr>
              <a:t>Because the air is sinking, air near a high-pressure center is usually dry with few clouds.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91694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s_sf_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16" y="226812"/>
            <a:ext cx="7983989" cy="635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394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and Low Pressure Centers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charset="0"/>
              </a:rPr>
              <a:t>As air flows into a low-pressure center, it rises and cools.</a:t>
            </a:r>
          </a:p>
          <a:p>
            <a:r>
              <a:rPr lang="en-US" sz="2800" dirty="0">
                <a:latin typeface="Times New Roman" charset="0"/>
              </a:rPr>
              <a:t>Eventually, the air reaches its dew point and the water vapor condenses, forming clouds and precipitation. </a:t>
            </a:r>
          </a:p>
          <a:p>
            <a:r>
              <a:rPr lang="en-US" sz="2800" dirty="0">
                <a:latin typeface="Times New Roman" charset="0"/>
              </a:rPr>
              <a:t>Air circulates in a counterclockwise direction in the northern hemisphere in a low-pressure center.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29617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0248" r="26010"/>
          <a:stretch/>
        </p:blipFill>
        <p:spPr>
          <a:xfrm>
            <a:off x="1270180" y="966202"/>
            <a:ext cx="6765653" cy="56131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9895" y="200014"/>
            <a:ext cx="78803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Satellite Image – Blizzard of 2013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032140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96207" y="336907"/>
            <a:ext cx="79946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Some weather map symbols</a:t>
            </a:r>
          </a:p>
          <a:p>
            <a:r>
              <a:rPr lang="en-US" sz="2800" dirty="0" smtClean="0"/>
              <a:t>Cold Front – blue, pointy spikes</a:t>
            </a:r>
          </a:p>
          <a:p>
            <a:r>
              <a:rPr lang="en-US" sz="2800" dirty="0" smtClean="0"/>
              <a:t>Warm Front – Red, round knobs</a:t>
            </a:r>
          </a:p>
          <a:p>
            <a:r>
              <a:rPr lang="en-US" sz="2800" dirty="0" smtClean="0"/>
              <a:t>When mixed, it is either stationary (opposite sides of bar) or occluded (same side of bar and purple). 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207" y="2901551"/>
            <a:ext cx="8229600" cy="34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447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2"/>
          <p:cNvSpPr txBox="1">
            <a:spLocks noChangeArrowheads="1"/>
          </p:cNvSpPr>
          <p:nvPr/>
        </p:nvSpPr>
        <p:spPr bwMode="auto">
          <a:xfrm>
            <a:off x="457200" y="1828800"/>
            <a:ext cx="8305800" cy="447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9144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3716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14350" indent="-514350">
              <a:spcBef>
                <a:spcPts val="7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sz="3200" dirty="0">
                <a:latin typeface="Tw Cen MT" charset="0"/>
              </a:rPr>
              <a:t>Severe Weather</a:t>
            </a:r>
          </a:p>
          <a:p>
            <a:pPr lvl="1">
              <a:spcBef>
                <a:spcPts val="550"/>
              </a:spcBef>
              <a:buClr>
                <a:schemeClr val="accent1"/>
              </a:buClr>
              <a:buSzPct val="90000"/>
              <a:buFont typeface="Tw Cen MT" charset="0"/>
              <a:buAutoNum type="alphaLcPeriod"/>
            </a:pPr>
            <a:r>
              <a:rPr lang="en-US" sz="3200" dirty="0">
                <a:latin typeface="Tw Cen MT" charset="0"/>
              </a:rPr>
              <a:t>THUNDERSTORMS occur inside warm, moist air masses and at </a:t>
            </a:r>
            <a:r>
              <a:rPr lang="en-US" sz="3200" dirty="0" smtClean="0">
                <a:latin typeface="Tw Cen MT" charset="0"/>
              </a:rPr>
              <a:t>FRONTS.</a:t>
            </a:r>
          </a:p>
          <a:p>
            <a:pPr lvl="2">
              <a:spcBef>
                <a:spcPts val="550"/>
              </a:spcBef>
              <a:buClr>
                <a:schemeClr val="accent1"/>
              </a:buClr>
              <a:buSzPct val="90000"/>
              <a:buFont typeface="Arial"/>
              <a:buChar char="•"/>
            </a:pPr>
            <a:r>
              <a:rPr lang="en-US" sz="3200" dirty="0" smtClean="0">
                <a:latin typeface="Tw Cen MT" charset="0"/>
              </a:rPr>
              <a:t>Warm</a:t>
            </a:r>
            <a:r>
              <a:rPr lang="en-US" sz="3200" dirty="0">
                <a:latin typeface="Tw Cen MT" charset="0"/>
              </a:rPr>
              <a:t>, moist air is forced rapidly upward, where it cools and </a:t>
            </a:r>
            <a:r>
              <a:rPr lang="en-US" sz="3200" dirty="0" smtClean="0">
                <a:latin typeface="Tw Cen MT" charset="0"/>
              </a:rPr>
              <a:t>condenses.</a:t>
            </a:r>
          </a:p>
          <a:p>
            <a:pPr lvl="2">
              <a:spcBef>
                <a:spcPts val="500"/>
              </a:spcBef>
              <a:buClr>
                <a:schemeClr val="accent2"/>
              </a:buClr>
              <a:buSzPct val="90000"/>
              <a:buFont typeface="Arial"/>
              <a:buChar char="•"/>
            </a:pPr>
            <a:r>
              <a:rPr lang="en-US" sz="3200" dirty="0" smtClean="0">
                <a:latin typeface="Tw Cen MT" charset="0"/>
              </a:rPr>
              <a:t>Strong </a:t>
            </a:r>
            <a:r>
              <a:rPr lang="en-US" sz="3200" dirty="0">
                <a:latin typeface="Tw Cen MT" charset="0"/>
              </a:rPr>
              <a:t>updrafts of warm air and sinking, rain-cooled air cause strong winds.</a:t>
            </a:r>
          </a:p>
          <a:p>
            <a:pPr eaLnBrk="1" hangingPunct="1">
              <a:spcBef>
                <a:spcPct val="50000"/>
              </a:spcBef>
            </a:pP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4 – Severe Weather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300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>
                <a:latin typeface="Tw Cen MT" charset="0"/>
                <a:ea typeface="ＭＳ Ｐゴシック" charset="0"/>
                <a:cs typeface="ＭＳ Ｐゴシック" charset="0"/>
              </a:rPr>
              <a:t>WEATHER PATTERNS </a:t>
            </a:r>
            <a:r>
              <a:rPr lang="en-US" sz="2000">
                <a:latin typeface="Tw Cen MT" charset="0"/>
                <a:ea typeface="ＭＳ Ｐゴシック" charset="0"/>
                <a:cs typeface="ＭＳ Ｐゴシック" charset="0"/>
              </a:rPr>
              <a:t>(CONT</a:t>
            </a:r>
            <a:r>
              <a:rPr lang="ja-JP" altLang="en-US" sz="2000">
                <a:latin typeface="Tw Cen MT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>
                <a:latin typeface="Tw Cen MT" charset="0"/>
                <a:ea typeface="ＭＳ Ｐゴシック" charset="0"/>
                <a:cs typeface="ＭＳ Ｐゴシック" charset="0"/>
              </a:rPr>
              <a:t>D)</a:t>
            </a:r>
            <a:endParaRPr lang="en-US" sz="2000">
              <a:latin typeface="Tw Cen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835025" lvl="1" indent="-514350">
              <a:buSzPct val="90000"/>
              <a:buFont typeface="Tw Cen MT" charset="0"/>
              <a:buAutoNum type="alphaLcPeriod" startAt="2"/>
            </a:pPr>
            <a:r>
              <a:rPr lang="en-US" sz="2800" dirty="0">
                <a:latin typeface="Tw Cen MT" charset="0"/>
                <a:ea typeface="ＭＳ Ｐゴシック" charset="0"/>
              </a:rPr>
              <a:t>LIGHTNING </a:t>
            </a:r>
          </a:p>
          <a:p>
            <a:pPr marL="1108075" lvl="2" indent="-514350">
              <a:buSzPct val="90000"/>
            </a:pPr>
            <a:r>
              <a:rPr lang="en-US" sz="2500" dirty="0">
                <a:latin typeface="Tw Cen MT" charset="0"/>
                <a:ea typeface="ＭＳ Ｐゴシック" charset="0"/>
              </a:rPr>
              <a:t>Movement of air inside a storm cloud causes parts of the cloud to become OPPOSITELY CHARGED.</a:t>
            </a:r>
          </a:p>
          <a:p>
            <a:pPr marL="1108075" lvl="2" indent="-514350">
              <a:buSzPct val="90000"/>
            </a:pPr>
            <a:r>
              <a:rPr lang="en-US" sz="2500" dirty="0">
                <a:latin typeface="Tw Cen MT" charset="0"/>
                <a:ea typeface="ＭＳ Ｐゴシック" charset="0"/>
              </a:rPr>
              <a:t>Current flows between the regions of opposite electrical charges, forming a LIGHTNING BOLT.</a:t>
            </a:r>
          </a:p>
          <a:p>
            <a:pPr marL="835025" lvl="1" indent="-514350">
              <a:buSzPct val="90000"/>
              <a:buFont typeface="Tw Cen MT" charset="0"/>
              <a:buAutoNum type="alphaLcPeriod" startAt="2"/>
            </a:pPr>
            <a:r>
              <a:rPr lang="en-US" sz="2800" dirty="0">
                <a:latin typeface="Tw Cen MT" charset="0"/>
                <a:ea typeface="ＭＳ Ｐゴシック" charset="0"/>
              </a:rPr>
              <a:t>THUNDER – lightning SUPERHEATS the air, causing it to expand rapidly and then contract, forming sound waves.</a:t>
            </a:r>
          </a:p>
          <a:p>
            <a:pPr marL="835025" lvl="1" indent="-514350">
              <a:buSzPct val="90000"/>
              <a:buFont typeface="Tw Cen MT" charset="0"/>
              <a:buAutoNum type="alphaLcPeriod" startAt="2"/>
            </a:pPr>
            <a:r>
              <a:rPr lang="en-US" sz="2800" dirty="0">
                <a:latin typeface="Tw Cen MT" charset="0"/>
                <a:ea typeface="ＭＳ Ｐゴシック" charset="0"/>
              </a:rPr>
              <a:t>TORNADO – a violent, whirling wind that moves in a narrow path over land.</a:t>
            </a:r>
          </a:p>
          <a:p>
            <a:pPr marL="1108075" lvl="2" indent="-514350">
              <a:buSzPct val="90000"/>
              <a:buFont typeface="Wingdings" charset="0"/>
              <a:buNone/>
            </a:pPr>
            <a:endParaRPr lang="en-US" sz="2500" dirty="0">
              <a:latin typeface="Tw Cen MT" charset="0"/>
              <a:ea typeface="ＭＳ Ｐゴシック" charset="0"/>
            </a:endParaRPr>
          </a:p>
          <a:p>
            <a:pPr marL="835025" lvl="1" indent="-514350">
              <a:buFont typeface="Wingdings 2" charset="0"/>
              <a:buNone/>
            </a:pPr>
            <a:endParaRPr lang="en-US" sz="3100" dirty="0">
              <a:latin typeface="Tw Cen MT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267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>
                <a:latin typeface="Tw Cen MT" charset="0"/>
                <a:ea typeface="ＭＳ Ｐゴシック" charset="0"/>
                <a:cs typeface="ＭＳ Ｐゴシック" charset="0"/>
              </a:rPr>
              <a:t>WEATHER PATTERNS </a:t>
            </a:r>
            <a:r>
              <a:rPr lang="en-US" sz="2000">
                <a:latin typeface="Tw Cen MT" charset="0"/>
                <a:ea typeface="ＭＳ Ｐゴシック" charset="0"/>
                <a:cs typeface="ＭＳ Ｐゴシック" charset="0"/>
              </a:rPr>
              <a:t>(CONT</a:t>
            </a:r>
            <a:r>
              <a:rPr lang="ja-JP" altLang="en-US" sz="2000">
                <a:latin typeface="Tw Cen MT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>
                <a:latin typeface="Tw Cen MT" charset="0"/>
                <a:ea typeface="ＭＳ Ｐゴシック" charset="0"/>
                <a:cs typeface="ＭＳ Ｐゴシック" charset="0"/>
              </a:rPr>
              <a:t>D)</a:t>
            </a:r>
            <a:endParaRPr lang="en-US" sz="2000">
              <a:latin typeface="Tw Cen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sz="quarter" idx="1"/>
          </p:nvPr>
        </p:nvSpPr>
        <p:spPr>
          <a:xfrm>
            <a:off x="311064" y="1600200"/>
            <a:ext cx="8455111" cy="5257800"/>
          </a:xfrm>
        </p:spPr>
        <p:txBody>
          <a:bodyPr>
            <a:noAutofit/>
          </a:bodyPr>
          <a:lstStyle/>
          <a:p>
            <a:pPr marL="835025" lvl="1" indent="-514350">
              <a:buSzPct val="90000"/>
              <a:buFont typeface="Tw Cen MT" charset="0"/>
              <a:buAutoNum type="alphaLcPeriod" startAt="5"/>
            </a:pPr>
            <a:r>
              <a:rPr lang="en-US" sz="2800" dirty="0">
                <a:latin typeface="Tw Cen MT" charset="0"/>
                <a:ea typeface="ＭＳ Ｐゴシック" charset="0"/>
              </a:rPr>
              <a:t>HURRICANE – a large, swirling, low-pressure system that forms over tropical oceans</a:t>
            </a:r>
          </a:p>
          <a:p>
            <a:pPr marL="835025" lvl="1" indent="-514350">
              <a:buSzPct val="90000"/>
              <a:buFont typeface="Tw Cen MT" charset="0"/>
              <a:buAutoNum type="alphaLcPeriod" startAt="5"/>
            </a:pPr>
            <a:r>
              <a:rPr lang="en-US" sz="2800" dirty="0">
                <a:latin typeface="Tw Cen MT" charset="0"/>
                <a:ea typeface="ＭＳ Ｐゴシック" charset="0"/>
              </a:rPr>
              <a:t>BLIZZARD – a winter snow storm with strong winds, cold temperatures, and low visibility, that lasts more than THREE hours.</a:t>
            </a:r>
          </a:p>
          <a:p>
            <a:pPr marL="835025" lvl="1" indent="-514350">
              <a:buSzPct val="90000"/>
              <a:buFont typeface="Tw Cen MT" charset="0"/>
              <a:buAutoNum type="alphaLcPeriod" startAt="5"/>
            </a:pPr>
            <a:r>
              <a:rPr lang="en-US" sz="2800" dirty="0">
                <a:latin typeface="Tw Cen MT" charset="0"/>
                <a:ea typeface="ＭＳ Ｐゴシック" charset="0"/>
              </a:rPr>
              <a:t>Severe Weather Safety</a:t>
            </a:r>
          </a:p>
          <a:p>
            <a:pPr marL="1108075" lvl="2" indent="-514350">
              <a:buSzPct val="90000"/>
            </a:pPr>
            <a:r>
              <a:rPr lang="en-US" sz="2800" dirty="0">
                <a:latin typeface="Tw Cen MT" charset="0"/>
                <a:ea typeface="ＭＳ Ｐゴシック" charset="0"/>
              </a:rPr>
              <a:t>A National Weather Service WATCH means conditions are favorable for severe weather to develop.</a:t>
            </a:r>
          </a:p>
          <a:p>
            <a:pPr marL="1108075" lvl="2" indent="-514350">
              <a:buSzPct val="90000"/>
            </a:pPr>
            <a:r>
              <a:rPr lang="en-US" sz="2800" dirty="0">
                <a:latin typeface="Tw Cen MT" charset="0"/>
                <a:ea typeface="ＭＳ Ｐゴシック" charset="0"/>
              </a:rPr>
              <a:t>A WARNING means that severe weather conditions already </a:t>
            </a:r>
            <a:r>
              <a:rPr lang="en-US" sz="2800" dirty="0" smtClean="0">
                <a:latin typeface="Tw Cen MT" charset="0"/>
                <a:ea typeface="ＭＳ Ｐゴシック" charset="0"/>
              </a:rPr>
              <a:t>EXIST!</a:t>
            </a:r>
            <a:endParaRPr lang="en-US" sz="2800" dirty="0">
              <a:latin typeface="Tw Cen MT" charset="0"/>
              <a:ea typeface="ＭＳ Ｐゴシック" charset="0"/>
            </a:endParaRPr>
          </a:p>
          <a:p>
            <a:pPr marL="1108075" lvl="2" indent="-514350">
              <a:buSzPct val="90000"/>
              <a:buFont typeface="Wingdings" charset="0"/>
              <a:buNone/>
            </a:pPr>
            <a:endParaRPr lang="en-US" sz="2800" dirty="0">
              <a:latin typeface="Tw Cen MT" charset="0"/>
              <a:ea typeface="ＭＳ Ｐゴシック" charset="0"/>
            </a:endParaRPr>
          </a:p>
          <a:p>
            <a:pPr marL="835025" lvl="1" indent="-514350">
              <a:buFont typeface="Wingdings 2" charset="0"/>
              <a:buNone/>
            </a:pPr>
            <a:endParaRPr lang="en-US" sz="2800" dirty="0">
              <a:latin typeface="Tw Cen MT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264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502" y="1742497"/>
            <a:ext cx="8479758" cy="186056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Jet streams </a:t>
            </a:r>
            <a:r>
              <a:rPr lang="en-US" sz="2800" dirty="0" smtClean="0"/>
              <a:t>– bands of strong winds that affect our weather.</a:t>
            </a:r>
          </a:p>
          <a:p>
            <a:pPr lvl="1"/>
            <a:r>
              <a:rPr lang="en-US" sz="2600" dirty="0" smtClean="0"/>
              <a:t>They can bring cold air from the Artic to a region or the warm air of the tropics.</a:t>
            </a:r>
            <a:endParaRPr lang="en-US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810384"/>
            <a:ext cx="2814250" cy="27605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0233" y="3202610"/>
            <a:ext cx="4159705" cy="336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822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Air Masses</a:t>
            </a:r>
            <a:endParaRPr lang="en-US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33400" y="2085620"/>
            <a:ext cx="3810000" cy="2814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sz="2800" dirty="0">
                <a:latin typeface="Times New Roman" charset="0"/>
              </a:rPr>
              <a:t>A mass of air that remains over a region for a few days acquires the characteristics of the area over which it occurs.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33400" y="5078412"/>
            <a:ext cx="4191000" cy="875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sz="2800" dirty="0">
                <a:latin typeface="Times New Roman" charset="0"/>
              </a:rPr>
              <a:t>Six major air masses affect North America. </a:t>
            </a:r>
          </a:p>
        </p:txBody>
      </p:sp>
      <p:pic>
        <p:nvPicPr>
          <p:cNvPr id="6" name="Picture 8" descr="im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8" y="1755498"/>
            <a:ext cx="4347334" cy="4940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361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charset="0"/>
              </a:rPr>
              <a:t>Where air masses of different temperatures meet, a boundary between them, called a </a:t>
            </a:r>
            <a:r>
              <a:rPr lang="en-US" sz="3600" b="1" dirty="0">
                <a:solidFill>
                  <a:srgbClr val="FF3399"/>
                </a:solidFill>
                <a:latin typeface="Times New Roman" charset="0"/>
              </a:rPr>
              <a:t>front</a:t>
            </a:r>
            <a:r>
              <a:rPr lang="en-US" sz="3600" dirty="0">
                <a:latin typeface="Times New Roman" charset="0"/>
              </a:rPr>
              <a:t>, is </a:t>
            </a:r>
            <a:r>
              <a:rPr lang="en-US" sz="3600" dirty="0" smtClean="0">
                <a:latin typeface="Times New Roman" charset="0"/>
              </a:rPr>
              <a:t>created.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26301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Fronts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231" y="1949824"/>
            <a:ext cx="4482711" cy="4373660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latin typeface="Times New Roman" charset="0"/>
              </a:rPr>
              <a:t>When a cold air mass advances and pushes under a warm air mass, the warm air is forced to rise. </a:t>
            </a:r>
          </a:p>
          <a:p>
            <a:r>
              <a:rPr lang="en-US" sz="2800" dirty="0">
                <a:latin typeface="Times New Roman" charset="0"/>
              </a:rPr>
              <a:t>The boundary is known as a cold front. </a:t>
            </a:r>
          </a:p>
          <a:p>
            <a:r>
              <a:rPr lang="en-US" sz="2800" dirty="0">
                <a:latin typeface="Times New Roman" charset="0"/>
              </a:rPr>
              <a:t>A narrow band of violent storms can result from a cold front. 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4" name="Picture 10" descr="im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942" y="2317750"/>
            <a:ext cx="4076700" cy="349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702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Fronts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4"/>
            <a:ext cx="4042037" cy="4321828"/>
          </a:xfrm>
        </p:spPr>
        <p:txBody>
          <a:bodyPr>
            <a:noAutofit/>
          </a:bodyPr>
          <a:lstStyle/>
          <a:p>
            <a:r>
              <a:rPr lang="en-US" sz="2800" dirty="0">
                <a:latin typeface="Times New Roman" charset="0"/>
              </a:rPr>
              <a:t>If warm air is advancing into a region of colder air, a warm front is formed. </a:t>
            </a:r>
          </a:p>
          <a:p>
            <a:r>
              <a:rPr lang="en-US" sz="2800" dirty="0">
                <a:latin typeface="Times New Roman" charset="0"/>
              </a:rPr>
              <a:t>As the warm air mass moves upward, it cools.  Water vapor condenses and precipitation occurs over a wide area. </a:t>
            </a:r>
          </a:p>
          <a:p>
            <a:endParaRPr lang="en-US" sz="2800" dirty="0"/>
          </a:p>
        </p:txBody>
      </p:sp>
      <p:pic>
        <p:nvPicPr>
          <p:cNvPr id="4" name="Picture 9" descr="im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742" y="2581275"/>
            <a:ext cx="3814763" cy="324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151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Stationary Front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944" y="1981870"/>
            <a:ext cx="4249413" cy="4007224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charset="0"/>
              </a:rPr>
              <a:t>A stationary front is a front where a warm air mass and a cold air mass meet but neither advances.</a:t>
            </a:r>
          </a:p>
          <a:p>
            <a:r>
              <a:rPr lang="en-US" sz="2800" dirty="0">
                <a:latin typeface="Times New Roman" charset="0"/>
              </a:rPr>
              <a:t>Cloudiness and precipitation occur along the front. </a:t>
            </a:r>
          </a:p>
          <a:p>
            <a:endParaRPr lang="en-US" sz="2800" dirty="0"/>
          </a:p>
        </p:txBody>
      </p:sp>
      <p:pic>
        <p:nvPicPr>
          <p:cNvPr id="4" name="Picture 8" descr="im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357" y="2743200"/>
            <a:ext cx="4572000" cy="285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165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Occluded Front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710" y="1949824"/>
            <a:ext cx="8319173" cy="2248555"/>
          </a:xfrm>
        </p:spPr>
        <p:txBody>
          <a:bodyPr>
            <a:noAutofit/>
          </a:bodyPr>
          <a:lstStyle/>
          <a:p>
            <a:r>
              <a:rPr lang="en-US" sz="2800" dirty="0">
                <a:latin typeface="Times New Roman" charset="0"/>
              </a:rPr>
              <a:t>An occluded front forms when a fast-moving cold front overtakes a slower warm front. </a:t>
            </a:r>
          </a:p>
          <a:p>
            <a:r>
              <a:rPr lang="en-US" sz="2800" dirty="0">
                <a:latin typeface="Times New Roman" charset="0"/>
              </a:rPr>
              <a:t>All types of occluded fronts can produce cloudy weather with precipitation. </a:t>
            </a:r>
          </a:p>
          <a:p>
            <a:endParaRPr lang="en-US" sz="2800" dirty="0"/>
          </a:p>
        </p:txBody>
      </p:sp>
      <p:pic>
        <p:nvPicPr>
          <p:cNvPr id="4" name="Picture 8" descr="im5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50"/>
          <a:stretch/>
        </p:blipFill>
        <p:spPr bwMode="auto">
          <a:xfrm>
            <a:off x="364710" y="4198379"/>
            <a:ext cx="3790951" cy="250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im5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42"/>
          <a:stretch/>
        </p:blipFill>
        <p:spPr bwMode="auto">
          <a:xfrm>
            <a:off x="4578994" y="4198379"/>
            <a:ext cx="3783957" cy="250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189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im5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20"/>
          <a:stretch/>
        </p:blipFill>
        <p:spPr bwMode="auto">
          <a:xfrm>
            <a:off x="324538" y="536222"/>
            <a:ext cx="8701177" cy="578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2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368</TotalTime>
  <Words>594</Words>
  <Application>Microsoft Macintosh PowerPoint</Application>
  <PresentationFormat>On-screen Show (4:3)</PresentationFormat>
  <Paragraphs>52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Pixel</vt:lpstr>
      <vt:lpstr>WEATHER</vt:lpstr>
      <vt:lpstr>Weather</vt:lpstr>
      <vt:lpstr>Types of Air Masses</vt:lpstr>
      <vt:lpstr>Fronts</vt:lpstr>
      <vt:lpstr>Cold Fronts</vt:lpstr>
      <vt:lpstr>Warm Fronts</vt:lpstr>
      <vt:lpstr>Stationary Front</vt:lpstr>
      <vt:lpstr>Occluded Front</vt:lpstr>
      <vt:lpstr>PowerPoint Presentation</vt:lpstr>
      <vt:lpstr>PowerPoint Presentation</vt:lpstr>
      <vt:lpstr>High and Low Pressure Centers</vt:lpstr>
      <vt:lpstr>PowerPoint Presentation</vt:lpstr>
      <vt:lpstr>High and Low Pressure Centers</vt:lpstr>
      <vt:lpstr>PowerPoint Presentation</vt:lpstr>
      <vt:lpstr>PowerPoint Presentation</vt:lpstr>
      <vt:lpstr>Section 4 – Severe Weather</vt:lpstr>
      <vt:lpstr>WEATHER PATTERNS (CONT’D)</vt:lpstr>
      <vt:lpstr>WEATHER PATTERNS (CONT’D)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WEATHER – WINDS AND FRONTS</dc:title>
  <dc:creator>St. Aloysius</dc:creator>
  <cp:lastModifiedBy>Denice Fogel User</cp:lastModifiedBy>
  <cp:revision>28</cp:revision>
  <cp:lastPrinted>2013-03-25T12:19:25Z</cp:lastPrinted>
  <dcterms:created xsi:type="dcterms:W3CDTF">2013-02-28T15:43:21Z</dcterms:created>
  <dcterms:modified xsi:type="dcterms:W3CDTF">2013-11-23T20:27:09Z</dcterms:modified>
</cp:coreProperties>
</file>